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1" r:id="rId2"/>
  </p:sldMasterIdLst>
  <p:notesMasterIdLst>
    <p:notesMasterId r:id="rId25"/>
  </p:notesMasterIdLst>
  <p:handoutMasterIdLst>
    <p:handoutMasterId r:id="rId26"/>
  </p:handoutMasterIdLst>
  <p:sldIdLst>
    <p:sldId id="402" r:id="rId3"/>
    <p:sldId id="407" r:id="rId4"/>
    <p:sldId id="409" r:id="rId5"/>
    <p:sldId id="427" r:id="rId6"/>
    <p:sldId id="408" r:id="rId7"/>
    <p:sldId id="410" r:id="rId8"/>
    <p:sldId id="411" r:id="rId9"/>
    <p:sldId id="412" r:id="rId10"/>
    <p:sldId id="413" r:id="rId11"/>
    <p:sldId id="414" r:id="rId12"/>
    <p:sldId id="415" r:id="rId13"/>
    <p:sldId id="417" r:id="rId14"/>
    <p:sldId id="426" r:id="rId15"/>
    <p:sldId id="418" r:id="rId16"/>
    <p:sldId id="416" r:id="rId17"/>
    <p:sldId id="419" r:id="rId18"/>
    <p:sldId id="420" r:id="rId19"/>
    <p:sldId id="421" r:id="rId20"/>
    <p:sldId id="422" r:id="rId21"/>
    <p:sldId id="423" r:id="rId22"/>
    <p:sldId id="424" r:id="rId23"/>
    <p:sldId id="403" r:id="rId24"/>
  </p:sldIdLst>
  <p:sldSz cx="9144000" cy="6858000" type="screen4x3"/>
  <p:notesSz cx="7099300" cy="10234613"/>
  <p:defaultTextStyle>
    <a:defPPr>
      <a:defRPr lang="de-DE"/>
    </a:defPPr>
    <a:lvl1pPr algn="l" defTabSz="10064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503238" indent="-46038" algn="l" defTabSz="10064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006475" indent="-92075" algn="l" defTabSz="10064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511300" indent="-139700" algn="l" defTabSz="10064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14538" indent="-185738" algn="l" defTabSz="10064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FEF"/>
    <a:srgbClr val="FFE7E7"/>
    <a:srgbClr val="FFE1E1"/>
    <a:srgbClr val="FFDDDD"/>
    <a:srgbClr val="FFD5D5"/>
    <a:srgbClr val="FFCCCC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DCE931-0204-4A86-973F-0772EB5586ED}" v="2" dt="2022-01-31T13:29:22.4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6296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914" y="102"/>
      </p:cViewPr>
      <p:guideLst>
        <p:guide orient="horz" pos="2183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4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35" Type="http://schemas.openxmlformats.org/officeDocument/2006/relationships/customXml" Target="../customXml/item3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rike Weber" userId="23f4484d-6033-48c1-a5d0-c581b60211ea" providerId="ADAL" clId="{9CDCE931-0204-4A86-973F-0772EB5586ED}"/>
    <pc:docChg chg="custSel modSld">
      <pc:chgData name="Ulrike Weber" userId="23f4484d-6033-48c1-a5d0-c581b60211ea" providerId="ADAL" clId="{9CDCE931-0204-4A86-973F-0772EB5586ED}" dt="2022-01-31T13:30:05.417" v="28" actId="1076"/>
      <pc:docMkLst>
        <pc:docMk/>
      </pc:docMkLst>
      <pc:sldChg chg="addSp modSp mod">
        <pc:chgData name="Ulrike Weber" userId="23f4484d-6033-48c1-a5d0-c581b60211ea" providerId="ADAL" clId="{9CDCE931-0204-4A86-973F-0772EB5586ED}" dt="2022-01-31T13:30:05.417" v="28" actId="1076"/>
        <pc:sldMkLst>
          <pc:docMk/>
          <pc:sldMk cId="1918730038" sldId="402"/>
        </pc:sldMkLst>
        <pc:spChg chg="add mod">
          <ac:chgData name="Ulrike Weber" userId="23f4484d-6033-48c1-a5d0-c581b60211ea" providerId="ADAL" clId="{9CDCE931-0204-4A86-973F-0772EB5586ED}" dt="2022-01-31T13:30:02.267" v="27" actId="1076"/>
          <ac:spMkLst>
            <pc:docMk/>
            <pc:sldMk cId="1918730038" sldId="402"/>
            <ac:spMk id="2" creationId="{FDC284E6-E64E-4CA2-84A2-467128D0FAD6}"/>
          </ac:spMkLst>
        </pc:spChg>
        <pc:picChg chg="add mod">
          <ac:chgData name="Ulrike Weber" userId="23f4484d-6033-48c1-a5d0-c581b60211ea" providerId="ADAL" clId="{9CDCE931-0204-4A86-973F-0772EB5586ED}" dt="2022-01-31T13:30:05.417" v="28" actId="1076"/>
          <ac:picMkLst>
            <pc:docMk/>
            <pc:sldMk cId="1918730038" sldId="402"/>
            <ac:picMk id="9" creationId="{CCF9027F-D86C-46B6-AD9B-192BAAC68D6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1090613">
              <a:defRPr sz="1300"/>
            </a:lvl1pPr>
          </a:lstStyle>
          <a:p>
            <a:endParaRPr lang="de-DE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1090613">
              <a:defRPr sz="1300"/>
            </a:lvl1pPr>
          </a:lstStyle>
          <a:p>
            <a:fld id="{B9710E15-E7B3-8C48-8419-00892947D8EA}" type="datetimeFigureOut">
              <a:rPr lang="de-DE"/>
              <a:pPr/>
              <a:t>31.01.2022</a:t>
            </a:fld>
            <a:endParaRPr lang="de-DE"/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1090613">
              <a:defRPr sz="1300"/>
            </a:lvl1pPr>
          </a:lstStyle>
          <a:p>
            <a:endParaRPr lang="de-DE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1090613">
              <a:defRPr sz="1300"/>
            </a:lvl1pPr>
          </a:lstStyle>
          <a:p>
            <a:fld id="{99746677-4AC5-364F-B3D3-2C7CAEEAA3C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30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1090613">
              <a:defRPr sz="1300">
                <a:latin typeface="Calibri" charset="0"/>
              </a:defRPr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1090613">
              <a:defRPr sz="1300">
                <a:latin typeface="Calibri" charset="0"/>
              </a:defRPr>
            </a:lvl1pPr>
          </a:lstStyle>
          <a:p>
            <a:fld id="{95115A24-2319-AC47-B3C1-A5FDFFD2591E}" type="datetimeFigureOut">
              <a:rPr lang="de-DE"/>
              <a:pPr/>
              <a:t>31.01.2022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1090613">
              <a:defRPr sz="1300">
                <a:latin typeface="Calibri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1090613">
              <a:defRPr sz="1300">
                <a:latin typeface="Calibri" charset="0"/>
              </a:defRPr>
            </a:lvl1pPr>
          </a:lstStyle>
          <a:p>
            <a:fld id="{8E342835-47FB-D24E-AB3A-1FA25D9775C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089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06475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503238" algn="l" defTabSz="1006475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006475" algn="l" defTabSz="1006475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511300" algn="l" defTabSz="1006475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014538" algn="l" defTabSz="1006475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42835-47FB-D24E-AB3A-1FA25D9775C5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10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890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11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7275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12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7051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13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3973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14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0611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15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424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16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7937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17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0028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18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4044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19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908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2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4149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20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7464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21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2506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22</a:t>
            </a:fld>
            <a:endParaRPr lang="de-DE" altLang="de-DE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3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750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4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405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5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244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6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983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7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100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8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217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1006475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 typeface="Arial"/>
              <a:buNone/>
              <a:tabLst/>
              <a:defRPr/>
            </a:pPr>
            <a:endParaRPr lang="de-DE" altLang="de-DE" sz="1000" baseline="0" dirty="0">
              <a:latin typeface="+mn-lt"/>
              <a:cs typeface="Arial" charset="0"/>
            </a:endParaRPr>
          </a:p>
        </p:txBody>
      </p:sp>
      <p:sp>
        <p:nvSpPr>
          <p:cNvPr id="53251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90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90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91D4A55-617B-4C1B-A3E0-E637A0EF8BA8}" type="slidenum">
              <a:rPr lang="de-DE" altLang="de-DE" sz="1300">
                <a:latin typeface="Calibri" pitchFamily="34" charset="0"/>
              </a:rPr>
              <a:pPr algn="r"/>
              <a:t>9</a:t>
            </a:fld>
            <a:endParaRPr lang="de-DE" altLang="de-DE" sz="13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93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2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, zwei Inhalte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598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598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>
          <a:xfrm>
            <a:off x="457200" y="3938591"/>
            <a:ext cx="8229600" cy="218757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27659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97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2459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6046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7167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5840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598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598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57200" y="3938591"/>
            <a:ext cx="4038600" cy="218757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8200" y="3938591"/>
            <a:ext cx="4038600" cy="218757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1288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9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598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91"/>
            <a:ext cx="4038600" cy="218757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50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google.de/url?sa=i&amp;rct=j&amp;q=&amp;esrc=s&amp;source=images&amp;cd=&amp;cad=rja&amp;uact=8&amp;ved=2ahUKEwiO6a6PtvrgAhWGZVAKHThJCTsQjRx6BAgBEAU&amp;url=https://www.hautgesund-im-beruf.de/jsp_public/cms2/index.jsp?neid%3D194&amp;psig=AOvVaw2x0p54rIOvnXIxCpQRB9GA&amp;ust=1552405161140376" TargetMode="Externa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7.xml"/><Relationship Id="rId10" Type="http://schemas.openxmlformats.org/officeDocument/2006/relationships/hyperlink" Target="https://www.google.de/url?sa=i&amp;rct=j&amp;q=&amp;esrc=s&amp;source=images&amp;cd=&amp;cad=rja&amp;uact=8&amp;ved=2ahUKEwiO6a6PtvrgAhWGZVAKHThJCTsQjRx6BAgBEAU&amp;url=https://www.hautgesund-im-beruf.de/jsp_public/cms2/index.jsp?neid%3D194&amp;psig=AOvVaw2x0p54rIOvnXIxCpQRB9GA&amp;ust=1552405161140376" TargetMode="External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"/>
          <p:cNvSpPr/>
          <p:nvPr userDrawn="1"/>
        </p:nvSpPr>
        <p:spPr>
          <a:xfrm>
            <a:off x="-1588" y="6231466"/>
            <a:ext cx="9145588" cy="626533"/>
          </a:xfrm>
          <a:prstGeom prst="rect">
            <a:avLst/>
          </a:prstGeom>
          <a:solidFill>
            <a:srgbClr val="002193"/>
          </a:solidFill>
          <a:ln w="12700">
            <a:solidFill>
              <a:srgbClr val="25257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Kommission für die Qualitätssicherung…"/>
          <p:cNvSpPr txBox="1"/>
          <p:nvPr userDrawn="1"/>
        </p:nvSpPr>
        <p:spPr>
          <a:xfrm>
            <a:off x="342618" y="6265162"/>
            <a:ext cx="3460494" cy="517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500">
                <a:solidFill>
                  <a:srgbClr val="FFFFFF"/>
                </a:solidFill>
              </a:defRPr>
            </a:pPr>
            <a:r>
              <a:rPr dirty="0"/>
              <a:t>Kommission für die Qualitätssicherung </a:t>
            </a:r>
          </a:p>
          <a:p>
            <a:pPr>
              <a:defRPr sz="1500">
                <a:solidFill>
                  <a:srgbClr val="FFFFFF"/>
                </a:solidFill>
              </a:defRPr>
            </a:pPr>
            <a:r>
              <a:rPr dirty="0"/>
              <a:t>in der Dermatologie</a:t>
            </a:r>
          </a:p>
        </p:txBody>
      </p:sp>
      <p:sp>
        <p:nvSpPr>
          <p:cNvPr id="11" name="Rechteck"/>
          <p:cNvSpPr/>
          <p:nvPr userDrawn="1"/>
        </p:nvSpPr>
        <p:spPr>
          <a:xfrm>
            <a:off x="-1587" y="1"/>
            <a:ext cx="9145588" cy="609600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0" y="620688"/>
            <a:ext cx="9144000" cy="0"/>
          </a:xfrm>
          <a:prstGeom prst="line">
            <a:avLst/>
          </a:prstGeom>
          <a:solidFill>
            <a:srgbClr val="FFFFFF"/>
          </a:solidFill>
          <a:ln w="12700">
            <a:solidFill>
              <a:srgbClr val="252570"/>
            </a:solidFill>
          </a:ln>
        </p:spPr>
      </p:cxnSp>
      <p:sp>
        <p:nvSpPr>
          <p:cNvPr id="13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462237" y="6400320"/>
            <a:ext cx="502251" cy="307777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B5389686-DA5D-45C2-ADE4-3073C7855252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4" name="Picture 2" descr="Downloads - Creative Commons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49686"/>
            <a:ext cx="1236104" cy="43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fik 14" descr="Bildergebnis für bvdd">
            <a:hlinkClick r:id="rId5"/>
          </p:cNvPr>
          <p:cNvPicPr/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4" t="6685" r="6540" b="17422"/>
          <a:stretch/>
        </p:blipFill>
        <p:spPr bwMode="auto">
          <a:xfrm>
            <a:off x="8100392" y="182536"/>
            <a:ext cx="1008112" cy="288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rafik 15"/>
          <p:cNvPicPr>
            <a:picLocks noChangeAspect="1"/>
          </p:cNvPicPr>
          <p:nvPr userDrawn="1"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7" t="20019" r="10951" b="23018"/>
          <a:stretch/>
        </p:blipFill>
        <p:spPr>
          <a:xfrm>
            <a:off x="6941652" y="106902"/>
            <a:ext cx="1158740" cy="3862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</p:sldLayoutIdLst>
  <p:txStyles>
    <p:titleStyle>
      <a:lvl1pPr algn="ctr" defTabSz="912813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1363" indent="-284163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14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58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feld 22"/>
          <p:cNvSpPr txBox="1"/>
          <p:nvPr/>
        </p:nvSpPr>
        <p:spPr>
          <a:xfrm>
            <a:off x="8340725" y="6475416"/>
            <a:ext cx="331788" cy="1384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912813"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673100" indent="-258763" defTabSz="912813"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036638" indent="-207963" defTabSz="912813"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450975" indent="-206375" defTabSz="912813"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1865313" indent="-206375" defTabSz="912813"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322513" indent="-206375" defTabSz="91281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779713" indent="-206375" defTabSz="91281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236913" indent="-206375" defTabSz="91281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694113" indent="-206375" defTabSz="91281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/>
            <a:fld id="{25E01C40-8E1A-5A42-BF5D-F0BB6F75B93B}" type="slidenum">
              <a:rPr lang="de-DE" sz="900">
                <a:latin typeface="Arial" charset="0"/>
                <a:cs typeface="Arial" charset="0"/>
              </a:rPr>
              <a:pPr algn="r"/>
              <a:t>‹Nr.›</a:t>
            </a:fld>
            <a:endParaRPr lang="de-DE" sz="900">
              <a:latin typeface="Arial" charset="0"/>
              <a:cs typeface="Arial" charset="0"/>
            </a:endParaRPr>
          </a:p>
        </p:txBody>
      </p:sp>
      <p:sp>
        <p:nvSpPr>
          <p:cNvPr id="6" name="Titeltext"/>
          <p:cNvSpPr txBox="1">
            <a:spLocks noGrp="1"/>
          </p:cNvSpPr>
          <p:nvPr>
            <p:ph type="title"/>
          </p:nvPr>
        </p:nvSpPr>
        <p:spPr>
          <a:xfrm>
            <a:off x="107504" y="91256"/>
            <a:ext cx="7221655" cy="4536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r>
              <a:rPr dirty="0" err="1"/>
              <a:t>Titeltext</a:t>
            </a:r>
            <a:endParaRPr dirty="0"/>
          </a:p>
        </p:txBody>
      </p:sp>
      <p:sp>
        <p:nvSpPr>
          <p:cNvPr id="9" name="Rechteck"/>
          <p:cNvSpPr/>
          <p:nvPr userDrawn="1"/>
        </p:nvSpPr>
        <p:spPr>
          <a:xfrm>
            <a:off x="-1587" y="1"/>
            <a:ext cx="9145588" cy="609600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cxnSp>
        <p:nvCxnSpPr>
          <p:cNvPr id="10" name="Gerader Verbinder 9"/>
          <p:cNvCxnSpPr/>
          <p:nvPr userDrawn="1"/>
        </p:nvCxnSpPr>
        <p:spPr>
          <a:xfrm>
            <a:off x="0" y="620688"/>
            <a:ext cx="9144000" cy="0"/>
          </a:xfrm>
          <a:prstGeom prst="line">
            <a:avLst/>
          </a:prstGeom>
          <a:solidFill>
            <a:srgbClr val="FFFFFF"/>
          </a:solidFill>
          <a:ln w="12700">
            <a:solidFill>
              <a:srgbClr val="252570"/>
            </a:solidFill>
          </a:ln>
        </p:spPr>
      </p:cxnSp>
      <p:pic>
        <p:nvPicPr>
          <p:cNvPr id="11" name="Grafik 10" descr="Bildergebnis für bvdd">
            <a:hlinkClick r:id="rId10"/>
          </p:cNvPr>
          <p:cNvPicPr/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4" t="6685" r="6540" b="17422"/>
          <a:stretch/>
        </p:blipFill>
        <p:spPr bwMode="auto">
          <a:xfrm>
            <a:off x="8100392" y="182536"/>
            <a:ext cx="1008112" cy="28803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hteck"/>
          <p:cNvSpPr/>
          <p:nvPr userDrawn="1"/>
        </p:nvSpPr>
        <p:spPr>
          <a:xfrm>
            <a:off x="-1588" y="6231466"/>
            <a:ext cx="9145588" cy="626533"/>
          </a:xfrm>
          <a:prstGeom prst="rect">
            <a:avLst/>
          </a:prstGeom>
          <a:solidFill>
            <a:srgbClr val="002193"/>
          </a:solidFill>
          <a:ln w="12700">
            <a:solidFill>
              <a:srgbClr val="25257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Kommission für die Qualitätssicherung…"/>
          <p:cNvSpPr txBox="1"/>
          <p:nvPr userDrawn="1"/>
        </p:nvSpPr>
        <p:spPr>
          <a:xfrm>
            <a:off x="342618" y="6265162"/>
            <a:ext cx="3460494" cy="517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500">
                <a:solidFill>
                  <a:srgbClr val="FFFFFF"/>
                </a:solidFill>
              </a:defRPr>
            </a:pPr>
            <a:r>
              <a:rPr dirty="0"/>
              <a:t>Kommission für die Qualitätssicherung </a:t>
            </a:r>
          </a:p>
          <a:p>
            <a:pPr>
              <a:defRPr sz="1500">
                <a:solidFill>
                  <a:srgbClr val="FFFFFF"/>
                </a:solidFill>
              </a:defRPr>
            </a:pPr>
            <a:r>
              <a:rPr dirty="0"/>
              <a:t>in der Dermatologie</a:t>
            </a:r>
          </a:p>
        </p:txBody>
      </p:sp>
      <p:pic>
        <p:nvPicPr>
          <p:cNvPr id="16" name="Picture 2" descr="Downloads - Creative Commons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49686"/>
            <a:ext cx="1236104" cy="43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7" t="20019" r="10951" b="23018"/>
          <a:stretch/>
        </p:blipFill>
        <p:spPr>
          <a:xfrm>
            <a:off x="6941652" y="106902"/>
            <a:ext cx="1158740" cy="3862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</p:sldLayoutIdLst>
  <p:txStyles>
    <p:titleStyle>
      <a:lvl1pPr algn="ctr" defTabSz="912813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1363" indent="-284163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14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58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wmf.org/leitlinien/detail/ll/013-055.html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itlinienimplementierungshilfe…"/>
          <p:cNvSpPr txBox="1"/>
          <p:nvPr/>
        </p:nvSpPr>
        <p:spPr>
          <a:xfrm>
            <a:off x="344487" y="4027185"/>
            <a:ext cx="8455026" cy="1585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/>
            </a:pPr>
            <a:r>
              <a:rPr lang="de-DE" sz="2000" dirty="0"/>
              <a:t>Kurzpräsentation (Leitlinienimplementierungshilfe)</a:t>
            </a:r>
          </a:p>
          <a:p>
            <a:pPr>
              <a:defRPr sz="2800" u="sng">
                <a:solidFill>
                  <a:srgbClr val="535353"/>
                </a:solidFill>
              </a:defRPr>
            </a:pPr>
            <a:endParaRPr sz="2000" dirty="0"/>
          </a:p>
          <a:p>
            <a:pPr>
              <a:defRPr sz="2500" b="1">
                <a:solidFill>
                  <a:srgbClr val="535353"/>
                </a:solidFill>
              </a:defRPr>
            </a:pPr>
            <a:r>
              <a:rPr lang="de-DE" dirty="0"/>
              <a:t>S1-Leitlinie „Kontaktekzem“</a:t>
            </a:r>
          </a:p>
          <a:p>
            <a:pPr>
              <a:defRPr sz="2500" b="1">
                <a:solidFill>
                  <a:srgbClr val="535353"/>
                </a:solidFill>
              </a:defRPr>
            </a:pPr>
            <a:endParaRPr lang="de-DE" sz="1600" dirty="0"/>
          </a:p>
          <a:p>
            <a:pPr>
              <a:defRPr sz="2500" b="1">
                <a:solidFill>
                  <a:srgbClr val="535353"/>
                </a:solidFill>
              </a:defRPr>
            </a:pPr>
            <a:r>
              <a:rPr lang="de-DE" sz="1600" dirty="0"/>
              <a:t>AWMF-Registernr. 013-055 (</a:t>
            </a:r>
            <a:r>
              <a:rPr lang="de-DE" sz="1600" dirty="0">
                <a:hlinkClick r:id="rId3"/>
              </a:rPr>
              <a:t>https://www.awmf.org/leitlinien/detail/ll/013-055.html</a:t>
            </a:r>
            <a:r>
              <a:rPr lang="de-DE" sz="1600" dirty="0"/>
              <a:t>)</a:t>
            </a:r>
          </a:p>
        </p:txBody>
      </p:sp>
      <p:pic>
        <p:nvPicPr>
          <p:cNvPr id="5" name="image.jpeg" descr="image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687857"/>
            <a:ext cx="2441576" cy="178276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Leitlinienimplementierungshilfe…"/>
          <p:cNvSpPr txBox="1"/>
          <p:nvPr/>
        </p:nvSpPr>
        <p:spPr>
          <a:xfrm>
            <a:off x="373515" y="87015"/>
            <a:ext cx="8455026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/>
            </a:pPr>
            <a:r>
              <a:rPr lang="de-DE" sz="1200" b="1" dirty="0"/>
              <a:t>Deutsche Dermatologische Gesellschaft e.V. </a:t>
            </a:r>
            <a:r>
              <a:rPr lang="de-DE" sz="1200" dirty="0"/>
              <a:t>(DDG)</a:t>
            </a:r>
          </a:p>
          <a:p>
            <a:pPr>
              <a:defRPr sz="2800"/>
            </a:pPr>
            <a:r>
              <a:rPr lang="de-DE" sz="1200" b="1" dirty="0"/>
              <a:t>Berufsverband der Deutschen Dermatologen e.V. </a:t>
            </a:r>
            <a:r>
              <a:rPr lang="de-DE" sz="1200" dirty="0"/>
              <a:t>(BVDD)</a:t>
            </a:r>
            <a:endParaRPr sz="120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046" y="3043903"/>
            <a:ext cx="4649434" cy="529113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607" y="1822661"/>
            <a:ext cx="4693873" cy="100456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CF9027F-D86C-46B6-AD9B-192BAAC68D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748" y="730142"/>
            <a:ext cx="2170397" cy="43105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FDC284E6-E64E-4CA2-84A2-467128D0FAD6}"/>
              </a:ext>
            </a:extLst>
          </p:cNvPr>
          <p:cNvSpPr txBox="1"/>
          <p:nvPr/>
        </p:nvSpPr>
        <p:spPr>
          <a:xfrm>
            <a:off x="113457" y="793255"/>
            <a:ext cx="10945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publiziert bei:</a:t>
            </a:r>
          </a:p>
        </p:txBody>
      </p:sp>
    </p:spTree>
    <p:extLst>
      <p:ext uri="{BB962C8B-B14F-4D97-AF65-F5344CB8AC3E}">
        <p14:creationId xmlns:p14="http://schemas.microsoft.com/office/powerpoint/2010/main" val="1918730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09992"/>
            <a:ext cx="8229600" cy="4916346"/>
          </a:xfrm>
        </p:spPr>
        <p:txBody>
          <a:bodyPr/>
          <a:lstStyle/>
          <a:p>
            <a:pPr marL="0" indent="0">
              <a:buNone/>
            </a:pPr>
            <a:r>
              <a:rPr lang="de-DE" sz="2800" u="sng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Leitsatz:</a:t>
            </a:r>
          </a:p>
          <a:p>
            <a:pPr>
              <a:buFont typeface="Wingdings" pitchFamily="2" charset="2"/>
              <a:buChar char="Ø"/>
            </a:pPr>
            <a:r>
              <a:rPr lang="de-DE" sz="24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Glukokortikoide gelten als First-Line-Therapie beim irritativen wie auch beim allergischen Kontaktekzem.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Glukokortikoide mit einem TIX ≥ 2 sollten bevorzugt gewählt werden: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z.B. Prednicarbat, Methylprednisolonaceponat, </a:t>
            </a:r>
            <a:r>
              <a:rPr lang="de-DE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Mometasonfuroat</a:t>
            </a:r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Die Langzeitanwendung der Glukokortikoide sollte nicht nur aufgrund ihrer lokalen Nebenwirkungen begrenzt sein, sondern auch wegen den möglichen Folgen ihrer Resorption wie z.B. Osteoporose.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Eigenschaften: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entzündungshemmend, immunsuppressiv, antiproliferativ.</a:t>
            </a:r>
            <a:endParaRPr lang="de-DE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Topische Glukokortikoide</a:t>
            </a:r>
          </a:p>
        </p:txBody>
      </p:sp>
    </p:spTree>
    <p:extLst>
      <p:ext uri="{BB962C8B-B14F-4D97-AF65-F5344CB8AC3E}">
        <p14:creationId xmlns:p14="http://schemas.microsoft.com/office/powerpoint/2010/main" val="2131784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8063"/>
            <a:ext cx="8229600" cy="4883726"/>
          </a:xfrm>
        </p:spPr>
        <p:txBody>
          <a:bodyPr/>
          <a:lstStyle/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Tacrolimus und Pimecrolimus als Alternativen zu topischen Glukokortikoiden (Off-Label-Use).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Zulassung ausschließlich für das atopische Ekzem.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Sicherheit bei der Langzeitanwendung durch fehlendes Hautatrophierisiko und fehlende Störung der Wiederherstellung der Hautbarriere.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CAVE: Wegen möglicher Photokanzerogenität keine Kombination mit UV-Lichttherapie.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Eigenschaften: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immunmodulierend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entzündungshemmend.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Topische Calcineurininhibitoren </a:t>
            </a:r>
          </a:p>
        </p:txBody>
      </p:sp>
    </p:spTree>
    <p:extLst>
      <p:ext uri="{BB962C8B-B14F-4D97-AF65-F5344CB8AC3E}">
        <p14:creationId xmlns:p14="http://schemas.microsoft.com/office/powerpoint/2010/main" val="2995165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6503"/>
            <a:ext cx="8229600" cy="5014355"/>
          </a:xfrm>
        </p:spPr>
        <p:txBody>
          <a:bodyPr/>
          <a:lstStyle/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Anwendung auch heute noch vertretbar, sofern andere Topika nicht wirken oder abgelehnt werden bzw. topische Glukokortikoide eingespart und deren Nebenwirkungen vermieden werden sollen.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Eigenschaften: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entzündungshemmend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antiseptisch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antibakteriell</a:t>
            </a:r>
          </a:p>
          <a:p>
            <a:pPr lvl="1"/>
            <a:r>
              <a:rPr lang="de-DE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antimykotisch</a:t>
            </a:r>
            <a:endParaRPr lang="de-D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juckreizstillend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schmerzlindernd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hauterweichend.</a:t>
            </a:r>
            <a:endParaRPr lang="de-DE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Schieferöl (</a:t>
            </a:r>
            <a:r>
              <a:rPr lang="de-D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Ichthyol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7050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8186"/>
            <a:ext cx="8229600" cy="5014355"/>
          </a:xfrm>
        </p:spPr>
        <p:txBody>
          <a:bodyPr/>
          <a:lstStyle/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Allgemein ist die Anwendung in der klinischen Dermatologie stark rückläufig.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Mitunter noch zur Therapie von Handekzemen eingesetzt, allerdings ohne vorliegenden Nachweis einer Wirksamkeit.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Nebenwirkungsprofil: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Hautreizung und -verfärbung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akneigene Wirkung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Photosensibilisierung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Karzinogenität.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Eigenschaften: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epidermal differenzierungsinduzierend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antiproliferativ.</a:t>
            </a:r>
            <a:endParaRPr lang="de-DE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Steinkohleteer (</a:t>
            </a:r>
            <a:r>
              <a:rPr lang="de-D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Pix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lithanthracis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2179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3248"/>
            <a:ext cx="8229600" cy="5014355"/>
          </a:xfrm>
        </p:spPr>
        <p:txBody>
          <a:bodyPr/>
          <a:lstStyle/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Verwendbar in Fällen von superinfizierten Kontaktekzemen oder wenn eine Besiedlung mit pathogenen mikrobiellen Keimen einen das Kontaktekzem </a:t>
            </a:r>
            <a:r>
              <a:rPr lang="de-DE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triggernden</a:t>
            </a:r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Faktor darstellt.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Optionen: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Kaliumpermanganat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Triclosan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Chlorhexidin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Polyhexanid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Octenidin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Clioquinol.</a:t>
            </a:r>
            <a:endParaRPr lang="de-DE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Topische Antiseptika </a:t>
            </a:r>
          </a:p>
        </p:txBody>
      </p:sp>
    </p:spTree>
    <p:extLst>
      <p:ext uri="{BB962C8B-B14F-4D97-AF65-F5344CB8AC3E}">
        <p14:creationId xmlns:p14="http://schemas.microsoft.com/office/powerpoint/2010/main" val="2028038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3250"/>
            <a:ext cx="8229600" cy="4883726"/>
          </a:xfrm>
        </p:spPr>
        <p:txBody>
          <a:bodyPr/>
          <a:lstStyle/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Delgocitinib wurde zur Therapie des chronischen Handekzems in einer randomisierten kontrollierten Studie (Phase </a:t>
            </a:r>
            <a:r>
              <a:rPr lang="de-DE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IIa</a:t>
            </a:r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) untersucht.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Therapieerfolg zeigte sich unabhängig vom dominierenden Subtyp des chronischen Handekzems – irritativ oder nicht irritativ.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Eigenschaften:</a:t>
            </a:r>
            <a:endParaRPr lang="de-D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JAK-STAT-Inhibition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entzündungshemmend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immunsuppressiv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antiproliferativ.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Topische </a:t>
            </a:r>
            <a:r>
              <a:rPr lang="de-D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Januskinase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-Inhibitoren </a:t>
            </a:r>
            <a:b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308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26623"/>
            <a:ext cx="8229600" cy="5014355"/>
          </a:xfrm>
        </p:spPr>
        <p:txBody>
          <a:bodyPr/>
          <a:lstStyle/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Beim Kontaktekzem gibt es positive klinische Erfahrungen mit PUVA und UVB-Breitband.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PUVA, UVB-Schmalband und UVA1 haben gute Ergebnisse beim chronischen Handekzem gezeigt und zählen hier, zusammen mit den topischen Glukokortikoiden, zur wichtigsten Standardtherapie.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Eigenschaft: </a:t>
            </a:r>
            <a:r>
              <a:rPr lang="de-DE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Hardening</a:t>
            </a:r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-Effekt auf die Barrierefunktion der Haut.</a:t>
            </a:r>
          </a:p>
          <a:p>
            <a:pPr lvl="1"/>
            <a:endParaRPr lang="de-D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Leitungswasser-Iontophorese kann nicht nur die Hyperhidrose sondern auch das dyshidrotische Ekzem selbst verbessern.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Eigenschaft: glukokortikoidsparende Wirkung.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Physikalische Therapieformen</a:t>
            </a:r>
          </a:p>
        </p:txBody>
      </p:sp>
    </p:spTree>
    <p:extLst>
      <p:ext uri="{BB962C8B-B14F-4D97-AF65-F5344CB8AC3E}">
        <p14:creationId xmlns:p14="http://schemas.microsoft.com/office/powerpoint/2010/main" val="398134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09750"/>
            <a:ext cx="8229600" cy="4883726"/>
          </a:xfrm>
        </p:spPr>
        <p:txBody>
          <a:bodyPr/>
          <a:lstStyle/>
          <a:p>
            <a:pPr marL="0" indent="0">
              <a:buNone/>
            </a:pPr>
            <a:r>
              <a:rPr lang="de-DE" sz="2800" u="sng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Leitsatz:</a:t>
            </a:r>
          </a:p>
          <a:p>
            <a:pPr>
              <a:buFont typeface="Wingdings" pitchFamily="2" charset="2"/>
              <a:buChar char="Ø"/>
            </a:pPr>
            <a:r>
              <a:rPr lang="de-DE" sz="24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Beim Kontaktekzem gibt es nur wenige Gründe für den systemischen Einsatz von Glukokortikoiden.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Systemische Glukokortikoide können bei ausgedehnten oder schweren akuten Kontaktekzemen und Exazerbationen von chronischen Kontaktekzemen indiziert sein – in der Regel kurzfristig (bis max. 2 Wochen) 0,5–1 mg/kg KG/Tag Prednisolonäquivalent mit raschem Ausschleichen.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Glukokortikoide sind zur längerfristigen systemischen Therapie aufgrund ihres Nebenwirkungsprofils ungeeignet.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Systemische Glukokortikoide</a:t>
            </a:r>
            <a:b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984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09752"/>
            <a:ext cx="8229600" cy="4883726"/>
          </a:xfrm>
        </p:spPr>
        <p:txBody>
          <a:bodyPr/>
          <a:lstStyle/>
          <a:p>
            <a:pPr marL="0" indent="0">
              <a:buNone/>
            </a:pPr>
            <a:r>
              <a:rPr lang="de-DE" sz="2800" u="sng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Leitsatz:</a:t>
            </a:r>
          </a:p>
          <a:p>
            <a:pPr>
              <a:buFont typeface="Wingdings" pitchFamily="2" charset="2"/>
              <a:buChar char="Ø"/>
            </a:pPr>
            <a:r>
              <a:rPr lang="de-DE" sz="24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Alitretinoin ist die Therapie des chronischen Handekzems mit dem höchsten Evidenzgrad.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Acitretin kann bei Patienten mit chronischem hyperkeratotischen Handekzem als wirksam und sicher eingestuft werden (Off-Label-Use).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CAVE: teratogenes Potenzial.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Eigenschaften: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entzündungshemmend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immunmodulierend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antiproliferativ.</a:t>
            </a:r>
            <a:endParaRPr lang="de-DE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Systemische </a:t>
            </a:r>
            <a:r>
              <a:rPr lang="de-D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Retinoide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302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8063"/>
            <a:ext cx="8229600" cy="4883726"/>
          </a:xfrm>
        </p:spPr>
        <p:txBody>
          <a:bodyPr/>
          <a:lstStyle/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Immunsuppressiva werden traditionell für eine Vielzahl von Indikationen eingesetzt, entweder allein, kombiniert oder als Glukokortikoid-sparende Systemtherapeutika.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Wirksamkeit beim Kontaktekzem – bei allen Immunsuppressiva ein Off-Label-Use – bislang unzureichend belegt.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Optionen: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Cyclosporin (beim atopischen Handekzem, hier In-Label-</a:t>
            </a:r>
            <a:r>
              <a:rPr lang="de-DE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Azathioprin (beim aerogenen Kontaktekzem und chronischen Handekzem)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Mycophenolatmofetil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Methotrexat.</a:t>
            </a:r>
            <a:endParaRPr lang="de-DE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Systemische Immunsuppressiva</a:t>
            </a:r>
            <a:b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12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069" y="1026954"/>
            <a:ext cx="8229600" cy="4883726"/>
          </a:xfrm>
        </p:spPr>
        <p:txBody>
          <a:bodyPr/>
          <a:lstStyle/>
          <a:p>
            <a:r>
              <a:rPr lang="de-DE" sz="24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Definition:</a:t>
            </a:r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Das Kontaktekzem ist eine durch äußere Einwirkungen ausgelöste Entzündung der Epidermis und der angrenzenden Dermis am Ort der Einwirkung.</a:t>
            </a:r>
          </a:p>
          <a:p>
            <a:endParaRPr lang="de-DE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de-DE" sz="24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Klassifikation: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Irritatives Kontaktekzem (L24.-)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Phototoxisches Kontaktekzem (L56.2)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Allergisches Kontaktekzem (L23.-)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DE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Sonderform: Hämatogenes Kontaktekzem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DE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Sonderform: Aerogenes Kontaktekzem</a:t>
            </a:r>
          </a:p>
          <a:p>
            <a:pPr lvl="1"/>
            <a:r>
              <a:rPr lang="de-DE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Photoallergisches</a:t>
            </a:r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Kontaktekzem (L56.8)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Proteinkontaktdermatitis (L25.4/5).</a:t>
            </a:r>
          </a:p>
        </p:txBody>
      </p:sp>
      <p:pic>
        <p:nvPicPr>
          <p:cNvPr id="7" name="Picture 19">
            <a:extLst>
              <a:ext uri="{FF2B5EF4-FFF2-40B4-BE49-F238E27FC236}">
                <a16:creationId xmlns:a16="http://schemas.microsoft.com/office/drawing/2014/main" id="{016347E5-83A9-7E46-BF31-668A359A50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580"/>
          <a:stretch/>
        </p:blipFill>
        <p:spPr bwMode="auto">
          <a:xfrm>
            <a:off x="5826601" y="2397563"/>
            <a:ext cx="2441565" cy="33991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739FF181-7FB1-2649-878C-44D76955337A}"/>
              </a:ext>
            </a:extLst>
          </p:cNvPr>
          <p:cNvSpPr/>
          <p:nvPr/>
        </p:nvSpPr>
        <p:spPr>
          <a:xfrm>
            <a:off x="6334824" y="3584991"/>
            <a:ext cx="503304" cy="1944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756DC54-00D4-4F4E-B005-6D63E8EE3BE7}"/>
              </a:ext>
            </a:extLst>
          </p:cNvPr>
          <p:cNvSpPr/>
          <p:nvPr/>
        </p:nvSpPr>
        <p:spPr>
          <a:xfrm>
            <a:off x="7207803" y="3584991"/>
            <a:ext cx="503304" cy="1944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Gegenstand der Leitlinie</a:t>
            </a:r>
          </a:p>
        </p:txBody>
      </p:sp>
    </p:spTree>
    <p:extLst>
      <p:ext uri="{BB962C8B-B14F-4D97-AF65-F5344CB8AC3E}">
        <p14:creationId xmlns:p14="http://schemas.microsoft.com/office/powerpoint/2010/main" val="41035221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6378"/>
            <a:ext cx="8229600" cy="4883726"/>
          </a:xfrm>
        </p:spPr>
        <p:txBody>
          <a:bodyPr/>
          <a:lstStyle/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Dupilumab zeigte bei Patienten mit atopischem Ekzem und begleitendem chronischen Handekzem (In-Label-Use) eine gute Wirksamkeit.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Wirksamkeit beim allergischen Kontaktekzem (Off-Label-Use) noch nicht aussagekräftig.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Eigenschaft: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IL-4- und IL-13-Inhibition, Schlüsselzytokine der Th2-Entzündung.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Biologika</a:t>
            </a:r>
            <a:b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965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nhaltsplatzhalt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55114"/>
              </p:ext>
            </p:extLst>
          </p:nvPr>
        </p:nvGraphicFramePr>
        <p:xfrm>
          <a:off x="447679" y="996079"/>
          <a:ext cx="8302625" cy="46620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3318">
                  <a:extLst>
                    <a:ext uri="{9D8B030D-6E8A-4147-A177-3AD203B41FA5}">
                      <a16:colId xmlns:a16="http://schemas.microsoft.com/office/drawing/2014/main" val="1076772829"/>
                    </a:ext>
                  </a:extLst>
                </a:gridCol>
                <a:gridCol w="6069307">
                  <a:extLst>
                    <a:ext uri="{9D8B030D-6E8A-4147-A177-3AD203B41FA5}">
                      <a16:colId xmlns:a16="http://schemas.microsoft.com/office/drawing/2014/main" val="6142395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Maßnahme</a:t>
                      </a:r>
                      <a:endParaRPr lang="de-DE" sz="20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Beispiele</a:t>
                      </a:r>
                      <a:endParaRPr lang="de-DE" sz="20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9167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 </a:t>
                      </a:r>
                      <a:r>
                        <a:rPr lang="de-DE" sz="1800" b="1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</a:t>
                      </a:r>
                      <a:r>
                        <a:rPr lang="de-DE" sz="1800" b="0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ubstitution/ Elimination</a:t>
                      </a:r>
                      <a:endParaRPr lang="de-DE" sz="1800" b="0" u="none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Austausch/Verbot hautgefährdender Stoffe durch nationale oder internationale Vorschriften und gesetzliche Regelungen</a:t>
                      </a:r>
                      <a:endParaRPr lang="de-DE" sz="1800" u="none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37306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2. </a:t>
                      </a:r>
                      <a:r>
                        <a:rPr lang="de-DE" sz="1800" b="1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</a:t>
                      </a:r>
                      <a:r>
                        <a:rPr lang="de-DE" sz="1800" b="0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echnische Maßnahmen</a:t>
                      </a:r>
                      <a:endParaRPr lang="de-DE" sz="1800" b="0" u="none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Kontaktvermeidung durch Abkapselung/Automatisierung von Prozessen, durch Nutzung von Hilfsmitteln; Herstellung weniger hautgefährdender Reinigungs- und Desinfektionsmittel, Textilien, Haushaltschemikalien, Flüssigseifen etc.</a:t>
                      </a:r>
                      <a:endParaRPr lang="de-DE" sz="1800" u="none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4598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 </a:t>
                      </a:r>
                      <a:r>
                        <a:rPr lang="de-DE" sz="1800" b="1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</a:t>
                      </a:r>
                      <a:r>
                        <a:rPr lang="de-DE" sz="1800" b="0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rganisatorische Maßnahmen</a:t>
                      </a:r>
                      <a:endParaRPr lang="de-DE" sz="1800" b="0" u="none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Verteilung hautgefährdender Belastungen auf verschiedene Personen in Beruf und Privatleben; Reduktion von Zeiten der Feucht- und Irritanzienbelastung etc.</a:t>
                      </a:r>
                      <a:endParaRPr lang="de-DE" sz="1800" u="none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7152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 </a:t>
                      </a:r>
                      <a:r>
                        <a:rPr lang="de-DE" sz="1800" b="1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</a:t>
                      </a:r>
                      <a:r>
                        <a:rPr lang="de-DE" sz="1800" b="0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ersonenbezogene Maßnahmen</a:t>
                      </a:r>
                      <a:endParaRPr lang="de-DE" sz="1800" b="0" u="none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u="non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Gesundheitserziehung als Individual- und Generalprävention in Einzelschulungen und Aufklärungskampagnen: Anleitung zum richtigen Händewaschen, Tragen von geeigneten Schutzhandschuhen, Empfehlungen zur Händehygiene, Anleitung zu hautschonender Arbeitsweise im Beruf und im Privatleben etc.</a:t>
                      </a:r>
                      <a:endParaRPr lang="de-DE" sz="1800" u="none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7026017"/>
                  </a:ext>
                </a:extLst>
              </a:tr>
            </a:tbl>
          </a:graphicData>
        </a:graphic>
      </p:graphicFrame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Präventionsmaßnahmen beim Kontaktekzem</a:t>
            </a:r>
            <a:b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791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447" y="993372"/>
            <a:ext cx="4038600" cy="4525963"/>
          </a:xfrm>
        </p:spPr>
        <p:txBody>
          <a:bodyPr/>
          <a:lstStyle/>
          <a:p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Repräsentativ zusammengesetzte Leitliniengruppe aus 10 Fachgesellschaften erarbeitete zw. Sep. 2020 und Sep. 2021 im informellen Konsens die Leitlinie (Stufenklassifikation S1), die im Okt. 2021 final von der 2+2 Kommission der Deutschen Dermatologischen Gesellschaft (DDG) und den Fachgesellschaften angenommen wurde.</a:t>
            </a:r>
          </a:p>
          <a:p>
            <a:endParaRPr lang="de-D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Die Leitlinie hat eine Gültigkeit bis zum 31.08.2026.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3B317C8D-A971-0548-9616-D9823E3F8FA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6"/>
          <a:stretch/>
        </p:blipFill>
        <p:spPr bwMode="auto">
          <a:xfrm>
            <a:off x="4720243" y="657533"/>
            <a:ext cx="4394435" cy="557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Methodik, Gültigkeit und Expertenkommission</a:t>
            </a:r>
          </a:p>
        </p:txBody>
      </p:sp>
    </p:spTree>
    <p:extLst>
      <p:ext uri="{BB962C8B-B14F-4D97-AF65-F5344CB8AC3E}">
        <p14:creationId xmlns:p14="http://schemas.microsoft.com/office/powerpoint/2010/main" val="248027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83726"/>
          </a:xfrm>
        </p:spPr>
        <p:txBody>
          <a:bodyPr/>
          <a:lstStyle/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Die Leitlinie soll mittels systematisch entwickelten Leitsätzen, die den aktuellen Erkenntnisstand wiedergeben, die Entscheidungsfindung für eine angemessene medizinische Versorgung unterstützen.</a:t>
            </a:r>
          </a:p>
          <a:p>
            <a:pPr lvl="1"/>
            <a:endParaRPr lang="de-DE" sz="2000" u="sng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de-DE" sz="20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Adressaten der Leitlinie: </a:t>
            </a:r>
            <a:b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Dermatologen, Allergologen und allergologisch bzw. berufsdermatologisch tätige Ärzte.</a:t>
            </a:r>
            <a:endParaRPr lang="de-DE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de-DE" sz="2000" u="sng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de-DE" sz="20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Patientenzielgruppe:</a:t>
            </a:r>
            <a:b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Patienten mit Kontaktekzemen.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Ziel der Leitlinie</a:t>
            </a:r>
          </a:p>
        </p:txBody>
      </p:sp>
    </p:spTree>
    <p:extLst>
      <p:ext uri="{BB962C8B-B14F-4D97-AF65-F5344CB8AC3E}">
        <p14:creationId xmlns:p14="http://schemas.microsoft.com/office/powerpoint/2010/main" val="4238384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F43175E9-2D23-4E4F-A10F-BB3920917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817" y="876997"/>
            <a:ext cx="8645237" cy="5257799"/>
          </a:xfrm>
        </p:spPr>
        <p:txBody>
          <a:bodyPr/>
          <a:lstStyle/>
          <a:p>
            <a:pPr>
              <a:spcBef>
                <a:spcPts val="1032"/>
              </a:spcBef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Kontaktekzeme betreffen als Volkskrankheit alle Altersgruppen mit hoher Prävalenz und Inzidenz.</a:t>
            </a:r>
          </a:p>
          <a:p>
            <a:pPr>
              <a:spcBef>
                <a:spcPts val="1032"/>
              </a:spcBef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Die Diagnostik eines Kontaktekzems beruht auf Anamnese, klinischer Untersuchung und Testung.</a:t>
            </a:r>
          </a:p>
          <a:p>
            <a:pPr>
              <a:spcBef>
                <a:spcPts val="1032"/>
              </a:spcBef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Die Diagnose eines allergischen Kontaktekzems erfolgt durch den Nachweis einer Kontaktsensibilisierung gegen die ursächlichen Allergene im Epikutantest.</a:t>
            </a:r>
          </a:p>
          <a:p>
            <a:pPr>
              <a:spcBef>
                <a:spcPts val="1032"/>
              </a:spcBef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Ist das Irritans oder Allergen identifiziert, liegt der Schlüssel zum therapeutischen Erfolg in ihrer strikten Vermeidung.</a:t>
            </a:r>
          </a:p>
          <a:p>
            <a:pPr>
              <a:spcBef>
                <a:spcPts val="1032"/>
              </a:spcBef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Topische Glukokortikoide gelten als First-Line-Therapie beim Kontaktekzem.</a:t>
            </a:r>
          </a:p>
          <a:p>
            <a:pPr>
              <a:spcBef>
                <a:spcPts val="1032"/>
              </a:spcBef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Die topische Basistherapie ist mit eine der Schlüsselkomponenten bei der Therapie des Kontaktekzems.</a:t>
            </a:r>
          </a:p>
          <a:p>
            <a:pPr>
              <a:spcBef>
                <a:spcPts val="1032"/>
              </a:spcBef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Eine individuell angepasste systemische Therapie des Kontaktekzems kommt in Betracht, wenn eine topische Therapie nicht wirksam oder nicht durchführbar ist.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Die wichtigsten Leitsätze im Überblick</a:t>
            </a:r>
          </a:p>
        </p:txBody>
      </p:sp>
    </p:spTree>
    <p:extLst>
      <p:ext uri="{BB962C8B-B14F-4D97-AF65-F5344CB8AC3E}">
        <p14:creationId xmlns:p14="http://schemas.microsoft.com/office/powerpoint/2010/main" val="3430086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131" y="868681"/>
            <a:ext cx="8229600" cy="4883726"/>
          </a:xfrm>
        </p:spPr>
        <p:txBody>
          <a:bodyPr/>
          <a:lstStyle/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Das Kontaktekzem betrifft in Deutschland als Volkskrankheit alle Altersgruppen und verursacht erhebliche gesundheits- und sozialökonomische Kosten.</a:t>
            </a:r>
          </a:p>
          <a:p>
            <a:pPr lvl="1">
              <a:buSzPct val="80000"/>
              <a:buFont typeface="Symbol" pitchFamily="2" charset="2"/>
              <a:buChar char="-"/>
            </a:pPr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Etwa 80 % aller Kontaktekzeme sind irritativer Natur.</a:t>
            </a:r>
          </a:p>
          <a:p>
            <a:pPr lvl="1">
              <a:buSzPct val="80000"/>
              <a:buFont typeface="Symbol" pitchFamily="2" charset="2"/>
              <a:buChar char="-"/>
            </a:pPr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Häufig an den Händen lokalisiert und dort </a:t>
            </a:r>
            <a:b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überwiegend beruflich bedingt.</a:t>
            </a:r>
          </a:p>
          <a:p>
            <a:pPr lvl="1">
              <a:buSzPct val="80000"/>
              <a:buFont typeface="Symbol" pitchFamily="2" charset="2"/>
              <a:buChar char="-"/>
            </a:pPr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1-Jahresprävalenz des allergischen Kontaktekzems </a:t>
            </a:r>
            <a:b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unter Erwachsenen bei etwa 7 %, </a:t>
            </a:r>
            <a:b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unter Kindern und Jugendlichen bei etwa 2,2 %.</a:t>
            </a:r>
          </a:p>
          <a:p>
            <a:pPr lvl="1">
              <a:buSzPct val="80000"/>
              <a:buFont typeface="Symbol" pitchFamily="2" charset="2"/>
              <a:buChar char="-"/>
            </a:pPr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Inzidenz des allergischen Kontaktekzems </a:t>
            </a:r>
            <a:b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bis zu 7 Fälle pro 1.000 Einwohner pro Jahr.</a:t>
            </a:r>
          </a:p>
          <a:p>
            <a:pPr lvl="1">
              <a:buSzPct val="80000"/>
              <a:buFont typeface="Symbol" pitchFamily="2" charset="2"/>
              <a:buChar char="-"/>
            </a:pPr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Mindestens 20 % der Bevölkerung leiden an einer </a:t>
            </a:r>
            <a:b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(klinisch stummen) Kontaktsensibilisierung.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Epidemiologische Daten zum Kontaktekzem</a:t>
            </a:r>
          </a:p>
        </p:txBody>
      </p:sp>
    </p:spTree>
    <p:extLst>
      <p:ext uri="{BB962C8B-B14F-4D97-AF65-F5344CB8AC3E}">
        <p14:creationId xmlns:p14="http://schemas.microsoft.com/office/powerpoint/2010/main" val="1556209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30A8137B-12DB-C54E-A320-1BEEB5E13E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585441"/>
              </p:ext>
            </p:extLst>
          </p:nvPr>
        </p:nvGraphicFramePr>
        <p:xfrm>
          <a:off x="866895" y="805152"/>
          <a:ext cx="7433953" cy="52360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3989">
                  <a:extLst>
                    <a:ext uri="{9D8B030D-6E8A-4147-A177-3AD203B41FA5}">
                      <a16:colId xmlns:a16="http://schemas.microsoft.com/office/drawing/2014/main" val="832310923"/>
                    </a:ext>
                  </a:extLst>
                </a:gridCol>
                <a:gridCol w="4909964">
                  <a:extLst>
                    <a:ext uri="{9D8B030D-6E8A-4147-A177-3AD203B41FA5}">
                      <a16:colId xmlns:a16="http://schemas.microsoft.com/office/drawing/2014/main" val="3815516186"/>
                    </a:ext>
                  </a:extLst>
                </a:gridCol>
              </a:tblGrid>
              <a:tr h="261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b="1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(Verdachts-)Diagnose</a:t>
                      </a:r>
                      <a:endParaRPr lang="de-DE" sz="2000" b="1" i="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b="1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Diagnostische Hinweise und Maßnahmen</a:t>
                      </a:r>
                      <a:endParaRPr lang="de-DE" sz="2000" b="1" i="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15312"/>
                  </a:ext>
                </a:extLst>
              </a:tr>
              <a:tr h="5342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Irritatives Kontaktekzem</a:t>
                      </a:r>
                      <a:endParaRPr lang="de-DE" sz="1800" b="0" i="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i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Expositionsanamnese,</a:t>
                      </a:r>
                      <a:br>
                        <a:rPr lang="de-DE" sz="1800" b="0" i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de-DE" sz="1800" b="0" i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Inspektion des Hautbefunds</a:t>
                      </a:r>
                      <a:endParaRPr lang="de-DE" sz="1800" b="0" i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5341059"/>
                  </a:ext>
                </a:extLst>
              </a:tr>
              <a:tr h="807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Phototoxisches Kontaktekzem</a:t>
                      </a:r>
                      <a:endParaRPr lang="de-DE" sz="1800" b="0" i="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Expositionsanamnese,</a:t>
                      </a:r>
                      <a:b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Inspektion des Hautbefunds,</a:t>
                      </a:r>
                      <a:b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anamnesebezogene Epikutantestung </a:t>
                      </a:r>
                      <a:b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(mit und ohne Belichtung)</a:t>
                      </a:r>
                      <a:endParaRPr lang="de-DE" sz="1800" b="0" i="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3361890"/>
                  </a:ext>
                </a:extLst>
              </a:tr>
              <a:tr h="807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Allergisches Kontaktekzem</a:t>
                      </a:r>
                      <a:endParaRPr lang="de-DE" sz="1800" b="0" i="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Expositionsanamnese,</a:t>
                      </a:r>
                      <a:b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Inspektion des Hautbefunds,</a:t>
                      </a:r>
                      <a:b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anamnesebezogene Epikutantestung</a:t>
                      </a:r>
                      <a:endParaRPr lang="de-DE" sz="1800" b="0" i="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53805"/>
                  </a:ext>
                </a:extLst>
              </a:tr>
              <a:tr h="1080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Photoallergisches Kontaktekzem</a:t>
                      </a:r>
                      <a:endParaRPr lang="de-DE" sz="1800" b="0" i="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Expositionsanamnese,</a:t>
                      </a:r>
                      <a:b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Inspektion des Hautbefunds,</a:t>
                      </a:r>
                      <a:b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anamnesebezogene Epikutantestung</a:t>
                      </a:r>
                      <a:b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(mit und ohne Belichtung)</a:t>
                      </a:r>
                      <a:endParaRPr lang="de-DE" sz="1800" b="0" i="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0347760"/>
                  </a:ext>
                </a:extLst>
              </a:tr>
              <a:tr h="1080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i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Proteinkontaktdermatitis</a:t>
                      </a:r>
                      <a:endParaRPr lang="de-DE" sz="1800" b="0" i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Expositionsanamnese,</a:t>
                      </a:r>
                      <a:b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Inspektion des Hautbefunds,</a:t>
                      </a:r>
                      <a:b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de-DE" sz="1800" b="0" i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anamnesebezogene Pricktestung, spezifische IgE-Bestimmung, zusätzlich ggf. Epikutantestung</a:t>
                      </a:r>
                      <a:endParaRPr lang="de-DE" sz="1800" b="0" i="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145303"/>
                  </a:ext>
                </a:extLst>
              </a:tr>
            </a:tbl>
          </a:graphicData>
        </a:graphic>
      </p:graphicFrame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91341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Diagnostische Maßnahmen beim Kontaktekzem</a:t>
            </a:r>
          </a:p>
        </p:txBody>
      </p:sp>
    </p:spTree>
    <p:extLst>
      <p:ext uri="{BB962C8B-B14F-4D97-AF65-F5344CB8AC3E}">
        <p14:creationId xmlns:p14="http://schemas.microsoft.com/office/powerpoint/2010/main" val="424818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>
            <a:extLst>
              <a:ext uri="{FF2B5EF4-FFF2-40B4-BE49-F238E27FC236}">
                <a16:creationId xmlns:a16="http://schemas.microsoft.com/office/drawing/2014/main" id="{7CBA135F-B8C5-FA49-8195-2BEE3E6D498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93168445"/>
              </p:ext>
            </p:extLst>
          </p:nvPr>
        </p:nvGraphicFramePr>
        <p:xfrm>
          <a:off x="2674216" y="1236610"/>
          <a:ext cx="4038600" cy="4401319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1662810952"/>
                    </a:ext>
                  </a:extLst>
                </a:gridCol>
              </a:tblGrid>
              <a:tr h="31787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2000" b="1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Wichtige Differenzialdiagnosen</a:t>
                      </a:r>
                      <a:endParaRPr lang="de-DE" sz="2000" b="1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6679" marR="96679" marT="13428" marB="0"/>
                </a:tc>
                <a:extLst>
                  <a:ext uri="{0D108BD9-81ED-4DB2-BD59-A6C34878D82A}">
                    <a16:rowId xmlns:a16="http://schemas.microsoft.com/office/drawing/2014/main" val="2502772792"/>
                  </a:ext>
                </a:extLst>
              </a:tr>
              <a:tr h="31787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Atopisches Ekzem</a:t>
                      </a:r>
                      <a:endParaRPr lang="de-DE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6679" marR="96679" marT="13428" marB="0"/>
                </a:tc>
                <a:extLst>
                  <a:ext uri="{0D108BD9-81ED-4DB2-BD59-A6C34878D82A}">
                    <a16:rowId xmlns:a16="http://schemas.microsoft.com/office/drawing/2014/main" val="3728757742"/>
                  </a:ext>
                </a:extLst>
              </a:tr>
              <a:tr h="31787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Seborrhoisches Ekzem</a:t>
                      </a:r>
                      <a:endParaRPr lang="de-DE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6679" marR="96679" marT="13428" marB="0"/>
                </a:tc>
                <a:extLst>
                  <a:ext uri="{0D108BD9-81ED-4DB2-BD59-A6C34878D82A}">
                    <a16:rowId xmlns:a16="http://schemas.microsoft.com/office/drawing/2014/main" val="400938970"/>
                  </a:ext>
                </a:extLst>
              </a:tr>
              <a:tr h="31787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Stauungsdermatitis</a:t>
                      </a:r>
                      <a:endParaRPr lang="de-DE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6679" marR="96679" marT="13428" marB="0"/>
                </a:tc>
                <a:extLst>
                  <a:ext uri="{0D108BD9-81ED-4DB2-BD59-A6C34878D82A}">
                    <a16:rowId xmlns:a16="http://schemas.microsoft.com/office/drawing/2014/main" val="3117849433"/>
                  </a:ext>
                </a:extLst>
              </a:tr>
              <a:tr h="31787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Nummuläres Ekzem</a:t>
                      </a:r>
                      <a:endParaRPr lang="de-DE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6679" marR="96679" marT="13428" marB="0"/>
                </a:tc>
                <a:extLst>
                  <a:ext uri="{0D108BD9-81ED-4DB2-BD59-A6C34878D82A}">
                    <a16:rowId xmlns:a16="http://schemas.microsoft.com/office/drawing/2014/main" val="3349534557"/>
                  </a:ext>
                </a:extLst>
              </a:tr>
              <a:tr h="31787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Mykose</a:t>
                      </a:r>
                      <a:endParaRPr lang="de-DE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6679" marR="96679" marT="13428" marB="0"/>
                </a:tc>
                <a:extLst>
                  <a:ext uri="{0D108BD9-81ED-4DB2-BD59-A6C34878D82A}">
                    <a16:rowId xmlns:a16="http://schemas.microsoft.com/office/drawing/2014/main" val="130883077"/>
                  </a:ext>
                </a:extLst>
              </a:tr>
              <a:tr h="57076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Kutanes T-Zell-Lymphom </a:t>
                      </a:r>
                      <a:b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(v. a. Parapsoriasis en plaques)</a:t>
                      </a:r>
                      <a:endParaRPr lang="de-DE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6679" marR="96679" marT="13428" marB="0"/>
                </a:tc>
                <a:extLst>
                  <a:ext uri="{0D108BD9-81ED-4DB2-BD59-A6C34878D82A}">
                    <a16:rowId xmlns:a16="http://schemas.microsoft.com/office/drawing/2014/main" val="1176781612"/>
                  </a:ext>
                </a:extLst>
              </a:tr>
              <a:tr h="31787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Pityriasis rosea</a:t>
                      </a:r>
                      <a:endParaRPr lang="de-DE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6679" marR="96679" marT="13428" marB="0"/>
                </a:tc>
                <a:extLst>
                  <a:ext uri="{0D108BD9-81ED-4DB2-BD59-A6C34878D82A}">
                    <a16:rowId xmlns:a16="http://schemas.microsoft.com/office/drawing/2014/main" val="4126679694"/>
                  </a:ext>
                </a:extLst>
              </a:tr>
              <a:tr h="57076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Psoriasis vulgaris und </a:t>
                      </a:r>
                      <a:b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pustulöse palmoplantare Psoriasis</a:t>
                      </a:r>
                      <a:endParaRPr lang="de-DE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6679" marR="96679" marT="13428" marB="0"/>
                </a:tc>
                <a:extLst>
                  <a:ext uri="{0D108BD9-81ED-4DB2-BD59-A6C34878D82A}">
                    <a16:rowId xmlns:a16="http://schemas.microsoft.com/office/drawing/2014/main" val="3807459122"/>
                  </a:ext>
                </a:extLst>
              </a:tr>
              <a:tr h="31787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Lichen planus</a:t>
                      </a:r>
                      <a:endParaRPr lang="de-DE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6679" marR="96679" marT="13428" marB="0"/>
                </a:tc>
                <a:extLst>
                  <a:ext uri="{0D108BD9-81ED-4DB2-BD59-A6C34878D82A}">
                    <a16:rowId xmlns:a16="http://schemas.microsoft.com/office/drawing/2014/main" val="3201556332"/>
                  </a:ext>
                </a:extLst>
              </a:tr>
              <a:tr h="31787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Lupus erythematodes</a:t>
                      </a:r>
                      <a:endParaRPr lang="de-DE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6679" marR="96679" marT="13428" marB="0"/>
                </a:tc>
                <a:extLst>
                  <a:ext uri="{0D108BD9-81ED-4DB2-BD59-A6C34878D82A}">
                    <a16:rowId xmlns:a16="http://schemas.microsoft.com/office/drawing/2014/main" val="2450149787"/>
                  </a:ext>
                </a:extLst>
              </a:tr>
              <a:tr h="31787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800" b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Dermatomyositis</a:t>
                      </a:r>
                      <a:endParaRPr lang="de-DE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6679" marR="96679" marT="13428" marB="0"/>
                </a:tc>
                <a:extLst>
                  <a:ext uri="{0D108BD9-81ED-4DB2-BD59-A6C34878D82A}">
                    <a16:rowId xmlns:a16="http://schemas.microsoft.com/office/drawing/2014/main" val="3962474564"/>
                  </a:ext>
                </a:extLst>
              </a:tr>
            </a:tbl>
          </a:graphicData>
        </a:graphic>
      </p:graphicFrame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Differenzialdiagnosen zum Kontaktekzem</a:t>
            </a:r>
          </a:p>
        </p:txBody>
      </p:sp>
    </p:spTree>
    <p:extLst>
      <p:ext uri="{BB962C8B-B14F-4D97-AF65-F5344CB8AC3E}">
        <p14:creationId xmlns:p14="http://schemas.microsoft.com/office/powerpoint/2010/main" val="2831172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4935"/>
            <a:ext cx="8229600" cy="4883726"/>
          </a:xfrm>
        </p:spPr>
        <p:txBody>
          <a:bodyPr/>
          <a:lstStyle/>
          <a:p>
            <a:pPr marL="0" indent="0">
              <a:buNone/>
            </a:pPr>
            <a:r>
              <a:rPr lang="de-DE" sz="2800" u="sng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Leitsätze:</a:t>
            </a:r>
          </a:p>
          <a:p>
            <a:pPr marL="449263" indent="-449263">
              <a:buFont typeface="Wingdings" pitchFamily="2" charset="2"/>
              <a:buChar char="Ø"/>
            </a:pPr>
            <a:r>
              <a:rPr lang="de-DE" sz="24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Der erste Schritt des effektiven Therapiemanagements von Kontaktekzemen ist eine korrekte Diagnose.</a:t>
            </a:r>
          </a:p>
          <a:p>
            <a:pPr marL="449263" indent="-449263">
              <a:buFont typeface="Wingdings" pitchFamily="2" charset="2"/>
              <a:buChar char="Ø"/>
            </a:pPr>
            <a:r>
              <a:rPr lang="de-DE" sz="24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Ist die Noxe – Irritans oder Allergen – identifiziert, liegt der Schlüssel zum Therapieerfolg in der Aufklärung des Patienten und in ihrer Kontaktvermeidung.</a:t>
            </a:r>
          </a:p>
          <a:p>
            <a:pPr marL="449263" indent="-449263">
              <a:buFont typeface="Wingdings" pitchFamily="2" charset="2"/>
              <a:buChar char="Ø"/>
            </a:pPr>
            <a:r>
              <a:rPr lang="de-DE" sz="24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Die Therapie des Kontaktekzems ist immer individuell anzupassen und nach dem Ekzemstadium auszurichten.</a:t>
            </a:r>
          </a:p>
          <a:p>
            <a:pPr marL="449263" indent="-449263">
              <a:buFont typeface="Wingdings" pitchFamily="2" charset="2"/>
              <a:buChar char="Ø"/>
            </a:pPr>
            <a:r>
              <a:rPr lang="de-DE" sz="24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Eine systemische Therapie kommt in Betracht, wenn eine topische Therapie nicht wirksam oder nicht durchführbar ist.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Allgemeines Therapiemanagement</a:t>
            </a:r>
          </a:p>
        </p:txBody>
      </p:sp>
    </p:spTree>
    <p:extLst>
      <p:ext uri="{BB962C8B-B14F-4D97-AF65-F5344CB8AC3E}">
        <p14:creationId xmlns:p14="http://schemas.microsoft.com/office/powerpoint/2010/main" val="331177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0B5CB72-0A7C-9443-AB74-7EADB0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8310"/>
            <a:ext cx="8229600" cy="4883726"/>
          </a:xfrm>
        </p:spPr>
        <p:txBody>
          <a:bodyPr/>
          <a:lstStyle/>
          <a:p>
            <a:pPr marL="0" indent="0">
              <a:buNone/>
            </a:pPr>
            <a:r>
              <a:rPr lang="de-DE" sz="2800" u="sng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Leitsätze:</a:t>
            </a:r>
          </a:p>
          <a:p>
            <a:pPr>
              <a:buFont typeface="Wingdings" pitchFamily="2" charset="2"/>
              <a:buChar char="Ø"/>
            </a:pPr>
            <a:r>
              <a:rPr lang="de-DE" sz="24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Die topische Basistherapie mit Hautpflegemitteln ist eine Schlüsselkomponente bei der Therapie von Kontaktekzemen.</a:t>
            </a:r>
          </a:p>
          <a:p>
            <a:pPr>
              <a:buFont typeface="Wingdings" pitchFamily="2" charset="2"/>
              <a:buChar char="Ø"/>
            </a:pPr>
            <a:r>
              <a:rPr lang="de-DE" sz="24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Die Wahl des Hautpflegemittels sollte je nach Hautzustand und Akzeptanz des Patienten individuell getroffen werden.</a:t>
            </a:r>
          </a:p>
          <a:p>
            <a:r>
              <a:rPr lang="de-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Unterstützende Eigenschaften: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Wiederherstellung der Hautbarriere (durch Verbesserung der Rückfettung und Hydratation der Haut)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Reduktion von Entzündung und Juckreiz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Glukokortikoidsparende Wirkung</a:t>
            </a:r>
          </a:p>
          <a:p>
            <a:pPr lvl="1"/>
            <a:r>
              <a:rPr lang="de-D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Förderung der Abheilung von irritativen und allergischen Kontaktekzemen.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9153" y="102904"/>
            <a:ext cx="6757104" cy="453604"/>
          </a:xfrm>
        </p:spPr>
        <p:txBody>
          <a:bodyPr/>
          <a:lstStyle/>
          <a:p>
            <a:pPr algn="l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Basistherapie</a:t>
            </a:r>
          </a:p>
        </p:txBody>
      </p:sp>
    </p:spTree>
    <p:extLst>
      <p:ext uri="{BB962C8B-B14F-4D97-AF65-F5344CB8AC3E}">
        <p14:creationId xmlns:p14="http://schemas.microsoft.com/office/powerpoint/2010/main" val="975231437"/>
      </p:ext>
    </p:extLst>
  </p:cSld>
  <p:clrMapOvr>
    <a:masterClrMapping/>
  </p:clrMapOvr>
</p:sld>
</file>

<file path=ppt/theme/theme1.xml><?xml version="1.0" encoding="utf-8"?>
<a:theme xmlns:a="http://schemas.openxmlformats.org/drawingml/2006/main" name="Titelfolie mit Tex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ntentfoli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1B2D0213A8D114388B8892395B3D9BD" ma:contentTypeVersion="13" ma:contentTypeDescription="Ein neues Dokument erstellen." ma:contentTypeScope="" ma:versionID="0dd8b0705997194386dcee0472d4cad8">
  <xsd:schema xmlns:xsd="http://www.w3.org/2001/XMLSchema" xmlns:xs="http://www.w3.org/2001/XMLSchema" xmlns:p="http://schemas.microsoft.com/office/2006/metadata/properties" xmlns:ns2="3f8cdd69-e353-4cc4-8f62-6e0174aea8fc" xmlns:ns3="f821ac6d-3e88-487d-9b30-9d4174f179fa" targetNamespace="http://schemas.microsoft.com/office/2006/metadata/properties" ma:root="true" ma:fieldsID="888f28f8b718761a2bf57e42fcaaf6f3" ns2:_="" ns3:_="">
    <xsd:import namespace="3f8cdd69-e353-4cc4-8f62-6e0174aea8fc"/>
    <xsd:import namespace="f821ac6d-3e88-487d-9b30-9d4174f179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8cdd69-e353-4cc4-8f62-6e0174aea8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21ac6d-3e88-487d-9b30-9d4174f179f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E57316-13B1-4893-824C-B4FAA8DBEA25}"/>
</file>

<file path=customXml/itemProps2.xml><?xml version="1.0" encoding="utf-8"?>
<ds:datastoreItem xmlns:ds="http://schemas.openxmlformats.org/officeDocument/2006/customXml" ds:itemID="{3005455F-74B6-46AB-9392-84A28E4E2107}"/>
</file>

<file path=customXml/itemProps3.xml><?xml version="1.0" encoding="utf-8"?>
<ds:datastoreItem xmlns:ds="http://schemas.openxmlformats.org/officeDocument/2006/customXml" ds:itemID="{B8BB13E2-D287-4556-817D-0A0DAE268084}"/>
</file>

<file path=docProps/app.xml><?xml version="1.0" encoding="utf-8"?>
<Properties xmlns="http://schemas.openxmlformats.org/officeDocument/2006/extended-properties" xmlns:vt="http://schemas.openxmlformats.org/officeDocument/2006/docPropsVTypes">
  <Template>01_PPT Arial</Template>
  <TotalTime>0</TotalTime>
  <Words>1403</Words>
  <Application>Microsoft Office PowerPoint</Application>
  <PresentationFormat>Bildschirmpräsentation (4:3)</PresentationFormat>
  <Paragraphs>206</Paragraphs>
  <Slides>22</Slides>
  <Notes>22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Symbol</vt:lpstr>
      <vt:lpstr>Wingdings</vt:lpstr>
      <vt:lpstr>Titelfolie mit Text</vt:lpstr>
      <vt:lpstr>Contentfolie</vt:lpstr>
      <vt:lpstr>PowerPoint-Präsentation</vt:lpstr>
      <vt:lpstr>Gegenstand der Leitlinie</vt:lpstr>
      <vt:lpstr>Ziel der Leitlinie</vt:lpstr>
      <vt:lpstr>Die wichtigsten Leitsätze im Überblick</vt:lpstr>
      <vt:lpstr>Epidemiologische Daten zum Kontaktekzem</vt:lpstr>
      <vt:lpstr>Diagnostische Maßnahmen beim Kontaktekzem</vt:lpstr>
      <vt:lpstr>Differenzialdiagnosen zum Kontaktekzem</vt:lpstr>
      <vt:lpstr>Allgemeines Therapiemanagement</vt:lpstr>
      <vt:lpstr>Basistherapie</vt:lpstr>
      <vt:lpstr>Topische Glukokortikoide</vt:lpstr>
      <vt:lpstr>Topische Calcineurininhibitoren </vt:lpstr>
      <vt:lpstr>Schieferöl (Ichthyol)</vt:lpstr>
      <vt:lpstr>Steinkohleteer (Pix lithanthracis)</vt:lpstr>
      <vt:lpstr>Topische Antiseptika </vt:lpstr>
      <vt:lpstr>Topische Januskinase-Inhibitoren  </vt:lpstr>
      <vt:lpstr>Physikalische Therapieformen</vt:lpstr>
      <vt:lpstr>Systemische Glukokortikoide </vt:lpstr>
      <vt:lpstr>Systemische Retinoide</vt:lpstr>
      <vt:lpstr>Systemische Immunsuppressiva </vt:lpstr>
      <vt:lpstr>Biologika </vt:lpstr>
      <vt:lpstr>Präventionsmaßnahmen beim Kontaktekzem </vt:lpstr>
      <vt:lpstr>Methodik, Gültigkeit und Expertenkommission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Beate Schiller</dc:creator>
  <cp:lastModifiedBy>Ulrike Weber</cp:lastModifiedBy>
  <cp:revision>390</cp:revision>
  <dcterms:created xsi:type="dcterms:W3CDTF">2009-11-16T10:30:05Z</dcterms:created>
  <dcterms:modified xsi:type="dcterms:W3CDTF">2022-01-31T13:30:08Z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0x010100E1B2D0213A8D114388B8892395B3D9BD</vt:lpwstr>
  </property>
</Properties>
</file>